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211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26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03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572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98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61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27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1201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53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88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037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64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406.4729.pd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hl24/SpatialPyramidPooling_Kera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6619" y="378691"/>
            <a:ext cx="10058400" cy="31680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/>
              <a:t>Spatial </a:t>
            </a:r>
            <a:r>
              <a:rPr lang="en-US" sz="4000" dirty="0"/>
              <a:t>Pyramid Pooling in Deep Convolutional</a:t>
            </a:r>
          </a:p>
          <a:p>
            <a:r>
              <a:rPr lang="en-IN" sz="4000" dirty="0" smtClean="0"/>
              <a:t>            Networks </a:t>
            </a:r>
            <a:r>
              <a:rPr lang="en-IN" sz="4000" dirty="0"/>
              <a:t>for Visual </a:t>
            </a:r>
            <a:r>
              <a:rPr lang="en-IN" sz="4000" dirty="0" smtClean="0"/>
              <a:t>Recognition</a:t>
            </a:r>
            <a:endParaRPr lang="en-US" sz="4000" dirty="0"/>
          </a:p>
          <a:p>
            <a:r>
              <a:rPr lang="en-IN" sz="2000" dirty="0" smtClean="0">
                <a:hlinkClick r:id="rId2"/>
              </a:rPr>
              <a:t>https://arxiv.org/pdf/1406.4729.pdf</a:t>
            </a:r>
            <a:endParaRPr lang="en-IN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60219" y="6410037"/>
            <a:ext cx="674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54001" y="4775446"/>
            <a:ext cx="110836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Abhishek Gupta             2016B3A70576P</a:t>
            </a:r>
          </a:p>
          <a:p>
            <a:r>
              <a:rPr lang="en-US" sz="3200" dirty="0" err="1" smtClean="0"/>
              <a:t>Nitish</a:t>
            </a:r>
            <a:r>
              <a:rPr lang="en-US" sz="3200" dirty="0" smtClean="0"/>
              <a:t> </a:t>
            </a:r>
            <a:r>
              <a:rPr lang="en-US" sz="3200" dirty="0" err="1" smtClean="0"/>
              <a:t>Bahl</a:t>
            </a:r>
            <a:r>
              <a:rPr lang="en-US" sz="3200" dirty="0" smtClean="0"/>
              <a:t>                       2016B2A30808P </a:t>
            </a:r>
          </a:p>
          <a:p>
            <a:r>
              <a:rPr lang="en-US" sz="3200" dirty="0" smtClean="0"/>
              <a:t>Rohan </a:t>
            </a:r>
            <a:r>
              <a:rPr lang="en-US" sz="3200" dirty="0" err="1" smtClean="0"/>
              <a:t>Dudeja</a:t>
            </a:r>
            <a:r>
              <a:rPr lang="en-US" sz="3200" smtClean="0"/>
              <a:t>                 2016B4A30516P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8119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53309" y="184728"/>
            <a:ext cx="6834911" cy="92363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Model conceptualization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0861964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B</a:t>
            </a:r>
          </a:p>
          <a:p>
            <a:pPr algn="ctr"/>
            <a:r>
              <a:rPr lang="en-US" sz="2800" dirty="0" smtClean="0"/>
              <a:t>J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D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N</a:t>
            </a:r>
            <a:endParaRPr lang="en-IN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75491" y="1554440"/>
            <a:ext cx="98274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This paper was major breakthrough in field of object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It is a huge improvement in terms of time as well as in accuracy over its predecessor RCNN.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R-CNN first extracts about 2,000 </a:t>
            </a:r>
            <a:r>
              <a:rPr lang="en-US" sz="2400" dirty="0" smtClean="0"/>
              <a:t>candidate windows </a:t>
            </a:r>
            <a:r>
              <a:rPr lang="en-US" sz="2400" dirty="0"/>
              <a:t>from each image via selective </a:t>
            </a:r>
            <a:r>
              <a:rPr lang="en-US" sz="2400" dirty="0" smtClean="0"/>
              <a:t>search. </a:t>
            </a:r>
            <a:r>
              <a:rPr lang="en-US" sz="2400" dirty="0"/>
              <a:t>Then the image region in each window is </a:t>
            </a:r>
            <a:r>
              <a:rPr lang="en-US" sz="2400" dirty="0" smtClean="0"/>
              <a:t>warped to </a:t>
            </a:r>
            <a:r>
              <a:rPr lang="en-US" sz="2400" dirty="0"/>
              <a:t>a fixed size (</a:t>
            </a:r>
            <a:r>
              <a:rPr lang="en-US" sz="2400" dirty="0" smtClean="0"/>
              <a:t>227x227).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Major bottle neck was that each of 2000 region proposals used to pass through CNN which consumes a lot of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 But they restructured it and obtained features only once by passing through CNN and then applied SPP-net on each region proposals to obtain fixed length representation.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6171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53309" y="184728"/>
            <a:ext cx="6834911" cy="7666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R-CNN</a:t>
            </a:r>
            <a:endParaRPr lang="en-IN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0861964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B</a:t>
            </a:r>
          </a:p>
          <a:p>
            <a:pPr algn="ctr"/>
            <a:r>
              <a:rPr lang="en-US" sz="2800" dirty="0" smtClean="0"/>
              <a:t>J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D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N</a:t>
            </a:r>
            <a:endParaRPr lang="en-IN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348509"/>
            <a:ext cx="9587345" cy="508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9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53309" y="184729"/>
            <a:ext cx="6834911" cy="75123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/>
              <a:t>Spp</a:t>
            </a:r>
            <a:r>
              <a:rPr lang="en-US" sz="4800" dirty="0" smtClean="0"/>
              <a:t>-net Model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0861964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B</a:t>
            </a:r>
          </a:p>
          <a:p>
            <a:pPr algn="ctr"/>
            <a:r>
              <a:rPr lang="en-US" sz="2800" dirty="0" smtClean="0"/>
              <a:t>J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D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N</a:t>
            </a:r>
            <a:endParaRPr lang="en-I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9" y="1717964"/>
            <a:ext cx="10058400" cy="493921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091381" y="2530094"/>
            <a:ext cx="628073" cy="383817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</a:p>
          <a:p>
            <a:pPr algn="ctr"/>
            <a:r>
              <a:rPr lang="en-US" dirty="0" smtClean="0"/>
              <a:t>P</a:t>
            </a:r>
          </a:p>
          <a:p>
            <a:pPr algn="ctr"/>
            <a:r>
              <a:rPr lang="en-US" dirty="0" smtClean="0"/>
              <a:t>P</a:t>
            </a:r>
          </a:p>
          <a:p>
            <a:pPr algn="ctr"/>
            <a:r>
              <a:rPr lang="en-US" dirty="0" smtClean="0"/>
              <a:t>-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/>
              <a:t>T</a:t>
            </a:r>
            <a:endParaRPr lang="en-IN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3491" y="6077527"/>
            <a:ext cx="508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973455" y="6171089"/>
            <a:ext cx="31034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8405091" y="3662559"/>
            <a:ext cx="1791854" cy="9144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Softmax</a:t>
            </a:r>
            <a:r>
              <a:rPr lang="en-US" dirty="0" smtClean="0"/>
              <a:t> Scores</a:t>
            </a:r>
            <a:endParaRPr lang="en-IN" dirty="0"/>
          </a:p>
        </p:txBody>
      </p:sp>
      <p:sp>
        <p:nvSpPr>
          <p:cNvPr id="20" name="Rounded Rectangle 19"/>
          <p:cNvSpPr/>
          <p:nvPr/>
        </p:nvSpPr>
        <p:spPr>
          <a:xfrm>
            <a:off x="6913632" y="2342094"/>
            <a:ext cx="3223489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Stage 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46909" y="6077527"/>
            <a:ext cx="378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         Stage 1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7629236" y="6171089"/>
            <a:ext cx="209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Stage 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00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53309" y="184728"/>
            <a:ext cx="6834911" cy="10471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Implementation Details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0861964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B</a:t>
            </a:r>
          </a:p>
          <a:p>
            <a:pPr algn="ctr"/>
            <a:r>
              <a:rPr lang="en-US" sz="2800" dirty="0" smtClean="0"/>
              <a:t>J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D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N</a:t>
            </a:r>
            <a:endParaRPr lang="en-IN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54" y="1651365"/>
            <a:ext cx="3667614" cy="22648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7236" y="1597891"/>
            <a:ext cx="57357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We used Cv2 selective search algorithm for region proposals.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IOU was used to find expected class for each region proposals and No. of classes increased from 20 to 21 (1 extra for background).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Performed sub-sampling to map coordinates of regional proposals(of scale 224x224) on feature map of (13x13 scale)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82" y="4568309"/>
            <a:ext cx="8885382" cy="21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4818" y="1231877"/>
            <a:ext cx="4560455" cy="51706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ounded Rectangle 1"/>
          <p:cNvSpPr/>
          <p:nvPr/>
        </p:nvSpPr>
        <p:spPr>
          <a:xfrm>
            <a:off x="1653309" y="184729"/>
            <a:ext cx="6834911" cy="7676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Implementation Details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0861964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B</a:t>
            </a:r>
          </a:p>
          <a:p>
            <a:pPr algn="ctr"/>
            <a:r>
              <a:rPr lang="en-US" sz="2800" dirty="0" smtClean="0"/>
              <a:t>J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D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N</a:t>
            </a:r>
            <a:endParaRPr lang="en-IN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66435" y="1367283"/>
            <a:ext cx="42995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Problems faced: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A lot of region proposals after sub-sampling have size of order 1x3,2x3 etc. which made applying even lower order pooling (2x2) irrelevant.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2. A lot of negative samples (‘Background’)  got introduced which made the data highly skewed toward background.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4800" y="1231877"/>
            <a:ext cx="5070764" cy="51706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Solution:</a:t>
            </a:r>
          </a:p>
          <a:p>
            <a:r>
              <a:rPr lang="en-US" sz="2200" dirty="0" smtClean="0">
                <a:solidFill>
                  <a:schemeClr val="bg1"/>
                </a:solidFill>
              </a:rPr>
              <a:t>1. We made a trade-off between no. of proposals and levels of pooling.   We applied only 3 level pooling 1x1,2x2,4x4 and constrained the size of region proposals so that at least 4x4 pooling is applicable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smtClean="0">
                <a:solidFill>
                  <a:schemeClr val="bg1"/>
                </a:solidFill>
              </a:rPr>
              <a:t>2. Initially we kept IOU threshold to detect object of 0.6 and if not 0.6 then it would be declared as Background. But afterward, we introduced a threshold  of  0.3 to detect as background and 0.6 to detect object and limited no. of background proposals to 30/image. </a:t>
            </a:r>
            <a:endParaRPr lang="en-IN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9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53309" y="184728"/>
            <a:ext cx="6834911" cy="10471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Model Training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0861964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B</a:t>
            </a:r>
          </a:p>
          <a:p>
            <a:pPr algn="ctr"/>
            <a:r>
              <a:rPr lang="en-US" sz="2800" dirty="0" smtClean="0"/>
              <a:t>J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D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N</a:t>
            </a:r>
            <a:endParaRPr lang="en-IN" sz="2800" dirty="0"/>
          </a:p>
        </p:txBody>
      </p:sp>
      <p:sp>
        <p:nvSpPr>
          <p:cNvPr id="4" name="Oval 3"/>
          <p:cNvSpPr/>
          <p:nvPr/>
        </p:nvSpPr>
        <p:spPr>
          <a:xfrm>
            <a:off x="207816" y="2430438"/>
            <a:ext cx="3288145" cy="350981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4059378" y="2514179"/>
            <a:ext cx="3163454" cy="35098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7689275" y="2514178"/>
            <a:ext cx="3094181" cy="35098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701964" y="2855096"/>
            <a:ext cx="26693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1. Obtaining region proposals for each image using selective search algorithm.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2. Passing region proposals through previously trained model to obtain feature maps.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0362" y="3132095"/>
            <a:ext cx="27432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1.Find sub-sampled feature maps corresponding to each region proposals and apply multi-level pooling.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2. Train model to classify each region proposal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61747" y="3132095"/>
            <a:ext cx="27432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1. Apply Bounding Box regression to tighten bounding box for region proposals .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2. Apply Non-Max suppression to remove multiple </a:t>
            </a:r>
            <a:r>
              <a:rPr lang="en-US" sz="2000" dirty="0" err="1" smtClean="0">
                <a:solidFill>
                  <a:schemeClr val="bg1"/>
                </a:solidFill>
              </a:rPr>
              <a:t>Bbox</a:t>
            </a:r>
            <a:r>
              <a:rPr lang="en-US" sz="2000" dirty="0" smtClean="0">
                <a:solidFill>
                  <a:schemeClr val="bg1"/>
                </a:solidFill>
              </a:rPr>
              <a:t> for an object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8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791855" y="184728"/>
            <a:ext cx="6696365" cy="73890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/>
              <a:t>BBox</a:t>
            </a:r>
            <a:r>
              <a:rPr lang="en-US" sz="4800" dirty="0" smtClean="0"/>
              <a:t> regression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0861964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B</a:t>
            </a:r>
          </a:p>
          <a:p>
            <a:pPr algn="ctr"/>
            <a:r>
              <a:rPr lang="en-US" sz="2800" dirty="0" smtClean="0"/>
              <a:t>J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D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N</a:t>
            </a:r>
            <a:endParaRPr lang="en-I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992" y="1717964"/>
            <a:ext cx="7213972" cy="5044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3237" y="1678875"/>
            <a:ext cx="30572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smtClean="0"/>
              <a:t>In stage 3, We trained </a:t>
            </a:r>
            <a:r>
              <a:rPr lang="en-US" sz="2000" dirty="0" err="1" smtClean="0"/>
              <a:t>Bbox</a:t>
            </a:r>
            <a:r>
              <a:rPr lang="en-US" sz="2000" dirty="0" smtClean="0"/>
              <a:t> </a:t>
            </a:r>
            <a:r>
              <a:rPr lang="en-US" sz="2000" dirty="0" err="1" smtClean="0"/>
              <a:t>regressor</a:t>
            </a:r>
            <a:r>
              <a:rPr lang="en-US" sz="2000" dirty="0" smtClean="0"/>
              <a:t> with inputs feature maps for output of change in coordinates.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Loss function used was L1 because L2 loss was huge and facing difficulty in convergence.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6457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53309" y="184728"/>
            <a:ext cx="6834911" cy="10471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Results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0861964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B</a:t>
            </a:r>
          </a:p>
          <a:p>
            <a:pPr algn="ctr"/>
            <a:r>
              <a:rPr lang="en-US" sz="2800" dirty="0" smtClean="0"/>
              <a:t>J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D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N</a:t>
            </a:r>
            <a:endParaRPr lang="en-IN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2754864"/>
            <a:ext cx="3315855" cy="391112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892282"/>
              </p:ext>
            </p:extLst>
          </p:nvPr>
        </p:nvGraphicFramePr>
        <p:xfrm>
          <a:off x="295563" y="1498501"/>
          <a:ext cx="1045751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8758">
                  <a:extLst>
                    <a:ext uri="{9D8B030D-6E8A-4147-A177-3AD203B41FA5}">
                      <a16:colId xmlns:a16="http://schemas.microsoft.com/office/drawing/2014/main" val="4220519988"/>
                    </a:ext>
                  </a:extLst>
                </a:gridCol>
                <a:gridCol w="5228758">
                  <a:extLst>
                    <a:ext uri="{9D8B030D-6E8A-4147-A177-3AD203B41FA5}">
                      <a16:colId xmlns:a16="http://schemas.microsoft.com/office/drawing/2014/main" val="3692727326"/>
                    </a:ext>
                  </a:extLst>
                </a:gridCol>
              </a:tblGrid>
              <a:tr h="306657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188996"/>
                  </a:ext>
                </a:extLst>
              </a:tr>
              <a:tr h="307384">
                <a:tc>
                  <a:txBody>
                    <a:bodyPr/>
                    <a:lstStyle/>
                    <a:p>
                      <a:r>
                        <a:rPr lang="en-US" dirty="0" smtClean="0"/>
                        <a:t>SPP </a:t>
                      </a:r>
                      <a:r>
                        <a:rPr lang="en-US" dirty="0" err="1" smtClean="0"/>
                        <a:t>ftcc</a:t>
                      </a:r>
                      <a:r>
                        <a:rPr lang="en-US" dirty="0" smtClean="0"/>
                        <a:t>(without NMS)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2.54%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03972"/>
                  </a:ext>
                </a:extLst>
              </a:tr>
              <a:tr h="307384">
                <a:tc>
                  <a:txBody>
                    <a:bodyPr/>
                    <a:lstStyle/>
                    <a:p>
                      <a:r>
                        <a:rPr lang="en-US" dirty="0" smtClean="0"/>
                        <a:t>SPP </a:t>
                      </a:r>
                      <a:r>
                        <a:rPr lang="en-US" dirty="0" err="1" smtClean="0"/>
                        <a:t>Bbox</a:t>
                      </a:r>
                      <a:r>
                        <a:rPr lang="en-US" dirty="0" smtClean="0"/>
                        <a:t>(with NMS)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10.37%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393434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702395" y="2789963"/>
            <a:ext cx="1397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Fig-1: Large number of false positives because of lack of NMS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744" y="2746253"/>
            <a:ext cx="3521688" cy="3830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976413" y="2789963"/>
            <a:ext cx="1397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Fig-2: False positives reduced after NMS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393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53309" y="184728"/>
            <a:ext cx="6834911" cy="10471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Results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0861964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B</a:t>
            </a:r>
          </a:p>
          <a:p>
            <a:pPr algn="ctr"/>
            <a:r>
              <a:rPr lang="en-US" sz="2800" dirty="0" smtClean="0"/>
              <a:t>J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D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N</a:t>
            </a:r>
            <a:endParaRPr lang="en-I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3" y="1360362"/>
            <a:ext cx="2956791" cy="2612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765" y="1360362"/>
            <a:ext cx="2985104" cy="26124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79496" y="1463839"/>
            <a:ext cx="1109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Fig-1: All objects correctly classified 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8900962" y="1379409"/>
            <a:ext cx="1754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Fig-2: No objects identified at all in the image</a:t>
            </a: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6719454" y="4970760"/>
            <a:ext cx="1289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Fig-3: Multiple </a:t>
            </a:r>
            <a:r>
              <a:rPr lang="en-US" dirty="0" err="1" smtClean="0"/>
              <a:t>BBox</a:t>
            </a:r>
            <a:r>
              <a:rPr lang="en-US" dirty="0" smtClean="0"/>
              <a:t> for one object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496" y="4364407"/>
            <a:ext cx="2985102" cy="234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53309" y="184728"/>
            <a:ext cx="6834911" cy="10471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Limitations</a:t>
            </a:r>
            <a:endParaRPr lang="en-IN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489526" y="1487055"/>
            <a:ext cx="110928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Objects of size less than 70x70 dimensions were ignored while training object detection model. </a:t>
            </a:r>
            <a:endParaRPr lang="en-IN" sz="2400" dirty="0" smtClean="0"/>
          </a:p>
          <a:p>
            <a:pPr marL="342900" indent="-342900">
              <a:buAutoNum type="arabicPeriod"/>
            </a:pPr>
            <a:r>
              <a:rPr lang="en-US" sz="2400" dirty="0" smtClean="0"/>
              <a:t>Size of images used for object detection was 224x224. Due to small size , region proposed for a particular image were around only 200 which is 10 times less than used in paper.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Number of images used for training object detection model is 10 times less as compared to original dataset because of computational limits of </a:t>
            </a:r>
            <a:r>
              <a:rPr lang="en-US" sz="2400" dirty="0" err="1" smtClean="0"/>
              <a:t>colab</a:t>
            </a:r>
            <a:r>
              <a:rPr lang="en-US" sz="2400" dirty="0" smtClean="0"/>
              <a:t> .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24678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44436" y="397164"/>
            <a:ext cx="7250545" cy="84050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Paper’s Gist</a:t>
            </a:r>
            <a:endParaRPr lang="en-IN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480291" y="2272145"/>
            <a:ext cx="1115752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Project Repo</a:t>
            </a:r>
          </a:p>
          <a:p>
            <a:r>
              <a:rPr lang="en-US" sz="2400" dirty="0"/>
              <a:t>	</a:t>
            </a:r>
            <a:r>
              <a:rPr lang="en-IN" sz="2400" dirty="0">
                <a:hlinkClick r:id="rId2"/>
              </a:rPr>
              <a:t>https://github.com/bahl24/SpatialPyramidPooling_Keras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paper introduces a new pooling layer – “Spatial pyramidal Pooling” to eliminate the fixed size requirement of input to CNN.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It generates fixed length representation regardless of image size/scale.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The paper claims that </a:t>
            </a:r>
            <a:r>
              <a:rPr lang="en-US" sz="2400" dirty="0"/>
              <a:t>SPP-net boosts the accuracy of a variety of </a:t>
            </a:r>
            <a:r>
              <a:rPr lang="en-US" sz="2400" dirty="0" smtClean="0"/>
              <a:t>CNN architectures </a:t>
            </a:r>
            <a:r>
              <a:rPr lang="en-US" sz="2400" dirty="0"/>
              <a:t>despite their different designs</a:t>
            </a:r>
            <a:r>
              <a:rPr lang="en-US" sz="2400" dirty="0" smtClean="0"/>
              <a:t>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Using </a:t>
            </a:r>
            <a:r>
              <a:rPr lang="en-US" sz="2400" dirty="0" smtClean="0"/>
              <a:t>SPP-net for object detection - The </a:t>
            </a:r>
            <a:r>
              <a:rPr lang="en-US" sz="2400" dirty="0"/>
              <a:t>feature maps </a:t>
            </a:r>
            <a:r>
              <a:rPr lang="en-US" sz="2400" dirty="0" smtClean="0"/>
              <a:t>are computed from </a:t>
            </a:r>
            <a:r>
              <a:rPr lang="en-US" sz="2400" dirty="0"/>
              <a:t>the </a:t>
            </a:r>
            <a:r>
              <a:rPr lang="en-US" sz="2400" dirty="0" smtClean="0"/>
              <a:t>entire image </a:t>
            </a:r>
            <a:r>
              <a:rPr lang="en-US" sz="2400" dirty="0"/>
              <a:t>only once, and then pool features in arbitrary regions (sub-images) to generate fixed-length representations for </a:t>
            </a:r>
            <a:r>
              <a:rPr lang="en-US" sz="2400" dirty="0" smtClean="0"/>
              <a:t>training </a:t>
            </a:r>
            <a:r>
              <a:rPr lang="en-IN" sz="2400" dirty="0" smtClean="0"/>
              <a:t>the </a:t>
            </a:r>
            <a:r>
              <a:rPr lang="en-IN" sz="2400" dirty="0"/>
              <a:t>detectors</a:t>
            </a:r>
            <a:r>
              <a:rPr lang="en-IN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Their method is many fold time better than existing R-CNN for object detection.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9188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82982" y="397165"/>
            <a:ext cx="6825673" cy="72043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Data </a:t>
            </a:r>
            <a:endParaRPr lang="en-IN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397162" y="1801090"/>
            <a:ext cx="107788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We used PASCAL VOC dataset which consists of 5011 images in total with 120608 objects annotated.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Restructured the jumbled up columns in original data frame consisting  object coordinates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Image data generator was used to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obtain a train/</a:t>
            </a:r>
            <a:r>
              <a:rPr lang="en-US" sz="2000" dirty="0" err="1" smtClean="0"/>
              <a:t>val</a:t>
            </a:r>
            <a:r>
              <a:rPr lang="en-US" sz="2000" dirty="0" smtClean="0"/>
              <a:t> split of 0.8/0.2.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Class distribution is almost balanced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with a little skewness toward persons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9" y="3357684"/>
            <a:ext cx="7287491" cy="310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447636" y="397164"/>
            <a:ext cx="6761019" cy="7573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Data Preprocessing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378691" y="1791855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Resizing and Cropping maintaining same aspect ratio.</a:t>
            </a:r>
            <a:endParaRPr lang="en-IN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84" y="2479502"/>
            <a:ext cx="3116234" cy="31251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275" y="2461024"/>
            <a:ext cx="3134659" cy="31436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5491" y="2479502"/>
            <a:ext cx="1403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 1:</a:t>
            </a:r>
          </a:p>
          <a:p>
            <a:r>
              <a:rPr lang="en-US" dirty="0" smtClean="0"/>
              <a:t>Resizing directly to 224x224 from 333x500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5588000" y="2479502"/>
            <a:ext cx="2050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 2:</a:t>
            </a:r>
          </a:p>
          <a:p>
            <a:r>
              <a:rPr lang="en-US" dirty="0" smtClean="0"/>
              <a:t>Resized to min(</a:t>
            </a:r>
            <a:r>
              <a:rPr lang="en-US" dirty="0" err="1" smtClean="0"/>
              <a:t>w,h</a:t>
            </a:r>
            <a:r>
              <a:rPr lang="en-US" dirty="0" smtClean="0"/>
              <a:t>) = 256 and other dimension acc. to aspect ratio.</a:t>
            </a:r>
          </a:p>
          <a:p>
            <a:r>
              <a:rPr lang="en-US" dirty="0" smtClean="0"/>
              <a:t>Then cropping middle 224x224 portion 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Data augmentation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</a:t>
            </a:r>
            <a:r>
              <a:rPr lang="en-US" sz="2400" dirty="0" smtClean="0"/>
              <a:t>Horizontal flipping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</a:t>
            </a:r>
            <a:r>
              <a:rPr lang="en-US" sz="2400" dirty="0" smtClean="0"/>
              <a:t>Zoom range from 0.8 to 1.2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3554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789382" y="249383"/>
            <a:ext cx="6779491" cy="6587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Model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745672" y="1302327"/>
            <a:ext cx="101322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Alex Net is used as base model and SPP-net layer is added on top of that model.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Multi-level (4 levels) pyramidal pooling layer was added after final convolution layers.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Dropout layer were added with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= 0.2 for fully connected layers which are not a part of vanilla- Alex Net.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7030A0"/>
                </a:solidFill>
              </a:rPr>
              <a:t>Further changes that were not suggested in paper:</a:t>
            </a:r>
          </a:p>
          <a:p>
            <a:r>
              <a:rPr lang="en-US" sz="2800" dirty="0" smtClean="0">
                <a:solidFill>
                  <a:srgbClr val="7030A0"/>
                </a:solidFill>
              </a:rPr>
              <a:t>	1. Batch Normalization was added to make network   in- 	sensitive of random weight initialization .</a:t>
            </a:r>
          </a:p>
          <a:p>
            <a:r>
              <a:rPr lang="en-US" sz="2800" dirty="0">
                <a:solidFill>
                  <a:srgbClr val="7030A0"/>
                </a:solidFill>
              </a:rPr>
              <a:t>	</a:t>
            </a:r>
            <a:r>
              <a:rPr lang="en-US" sz="2800" dirty="0" smtClean="0">
                <a:solidFill>
                  <a:srgbClr val="7030A0"/>
                </a:solidFill>
              </a:rPr>
              <a:t>2. Sigmoid Activation function was used instead of standard 	soft-max function because the problem was multi-label 		classification which further improved final results</a:t>
            </a:r>
            <a:r>
              <a:rPr lang="en-US" sz="2800" dirty="0" smtClean="0">
                <a:solidFill>
                  <a:srgbClr val="FF0000"/>
                </a:solidFill>
              </a:rPr>
              <a:t>.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L</a:t>
            </a:r>
          </a:p>
          <a:p>
            <a:pPr algn="ctr"/>
            <a:r>
              <a:rPr lang="en-US" sz="2800" dirty="0" smtClean="0"/>
              <a:t>A</a:t>
            </a:r>
          </a:p>
          <a:p>
            <a:pPr algn="ctr"/>
            <a:r>
              <a:rPr lang="en-US" sz="2800" dirty="0" smtClean="0"/>
              <a:t>S</a:t>
            </a:r>
          </a:p>
          <a:p>
            <a:pPr algn="ctr"/>
            <a:r>
              <a:rPr lang="en-US" sz="2800" dirty="0" smtClean="0"/>
              <a:t>S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F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A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/>
              <a:t>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3427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733964" y="249383"/>
            <a:ext cx="6834909" cy="7480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Model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378691" y="1791855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L</a:t>
            </a:r>
          </a:p>
          <a:p>
            <a:pPr algn="ctr"/>
            <a:r>
              <a:rPr lang="en-US" sz="2800" dirty="0" smtClean="0"/>
              <a:t>A</a:t>
            </a:r>
          </a:p>
          <a:p>
            <a:pPr algn="ctr"/>
            <a:r>
              <a:rPr lang="en-US" sz="2800" dirty="0" smtClean="0"/>
              <a:t>S</a:t>
            </a:r>
          </a:p>
          <a:p>
            <a:pPr algn="ctr"/>
            <a:r>
              <a:rPr lang="en-US" sz="2800" dirty="0" smtClean="0"/>
              <a:t>S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F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A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/>
              <a:t>N</a:t>
            </a:r>
            <a:endParaRPr lang="en-IN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27" y="1684363"/>
            <a:ext cx="10058400" cy="40290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25018" y="4008582"/>
            <a:ext cx="600364" cy="2770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2861755" y="3706077"/>
            <a:ext cx="240146" cy="2405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Down Arrow 12"/>
          <p:cNvSpPr/>
          <p:nvPr/>
        </p:nvSpPr>
        <p:spPr>
          <a:xfrm>
            <a:off x="4063423" y="3698909"/>
            <a:ext cx="258040" cy="2405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Down Arrow 13"/>
          <p:cNvSpPr/>
          <p:nvPr/>
        </p:nvSpPr>
        <p:spPr>
          <a:xfrm>
            <a:off x="5448878" y="3698909"/>
            <a:ext cx="255730" cy="2405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ounded Rectangle 14"/>
          <p:cNvSpPr/>
          <p:nvPr/>
        </p:nvSpPr>
        <p:spPr>
          <a:xfrm>
            <a:off x="1916834" y="6104730"/>
            <a:ext cx="1679864" cy="7532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Batch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Normalization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651972" y="6104224"/>
            <a:ext cx="1679864" cy="7532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Batch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Normalization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387110" y="6089265"/>
            <a:ext cx="1679864" cy="7532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Batch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Normalization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6866804" y="3698909"/>
            <a:ext cx="240146" cy="2405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Down Arrow 20"/>
          <p:cNvSpPr/>
          <p:nvPr/>
        </p:nvSpPr>
        <p:spPr>
          <a:xfrm>
            <a:off x="8233786" y="3683445"/>
            <a:ext cx="240146" cy="2405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ounded Rectangle 21"/>
          <p:cNvSpPr/>
          <p:nvPr/>
        </p:nvSpPr>
        <p:spPr>
          <a:xfrm>
            <a:off x="7106950" y="6089265"/>
            <a:ext cx="1679864" cy="7532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Batch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Normalization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 flipV="1">
            <a:off x="9929091" y="1995054"/>
            <a:ext cx="459293" cy="1453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Down Arrow 23"/>
          <p:cNvSpPr/>
          <p:nvPr/>
        </p:nvSpPr>
        <p:spPr>
          <a:xfrm flipV="1">
            <a:off x="10537427" y="2001038"/>
            <a:ext cx="459293" cy="1453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ounded Rectangle 24"/>
          <p:cNvSpPr/>
          <p:nvPr/>
        </p:nvSpPr>
        <p:spPr>
          <a:xfrm>
            <a:off x="9731032" y="1233637"/>
            <a:ext cx="1679864" cy="7532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Dropout (0.2)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485836" y="3536454"/>
            <a:ext cx="240146" cy="2405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ounded Rectangle 26"/>
          <p:cNvSpPr/>
          <p:nvPr/>
        </p:nvSpPr>
        <p:spPr>
          <a:xfrm>
            <a:off x="9225685" y="5948813"/>
            <a:ext cx="2541441" cy="89372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SPP-Layer</a:t>
            </a:r>
            <a:endParaRPr lang="en-I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47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733964" y="249382"/>
            <a:ext cx="6834909" cy="7816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SPP Layer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L</a:t>
            </a:r>
          </a:p>
          <a:p>
            <a:pPr algn="ctr"/>
            <a:r>
              <a:rPr lang="en-US" sz="2800" dirty="0" smtClean="0"/>
              <a:t>A</a:t>
            </a:r>
          </a:p>
          <a:p>
            <a:pPr algn="ctr"/>
            <a:r>
              <a:rPr lang="en-US" sz="2800" dirty="0" smtClean="0"/>
              <a:t>S</a:t>
            </a:r>
          </a:p>
          <a:p>
            <a:pPr algn="ctr"/>
            <a:r>
              <a:rPr lang="en-US" sz="2800" dirty="0" smtClean="0"/>
              <a:t>S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F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A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/>
              <a:t>N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496291" y="1717964"/>
            <a:ext cx="43688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For the pyramid level of </a:t>
            </a:r>
            <a:r>
              <a:rPr lang="en-US" sz="2400" dirty="0" err="1" smtClean="0"/>
              <a:t>nxn</a:t>
            </a:r>
            <a:r>
              <a:rPr lang="en-US" sz="2400" dirty="0" smtClean="0"/>
              <a:t> and feature maps </a:t>
            </a:r>
            <a:r>
              <a:rPr lang="en-US" sz="2400" dirty="0" err="1" smtClean="0"/>
              <a:t>axa</a:t>
            </a:r>
            <a:r>
              <a:rPr lang="en-US" sz="2400" dirty="0" smtClean="0"/>
              <a:t>, pooling level is implemented using sliding window pooling where </a:t>
            </a:r>
          </a:p>
          <a:p>
            <a:r>
              <a:rPr lang="en-US" sz="2400" dirty="0" smtClean="0"/>
              <a:t>          Window size = ceil(a/n)  </a:t>
            </a:r>
          </a:p>
          <a:p>
            <a:r>
              <a:rPr lang="en-US" sz="2400" dirty="0" smtClean="0"/>
              <a:t>          Stride = floor(a/n)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We implemented multi-level pooling of 1x1,2x2,4x4,6x6 sizes which were concatenated and fed to fully connected layers. </a:t>
            </a:r>
            <a:endParaRPr lang="en-IN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709" y="1477818"/>
            <a:ext cx="5578763" cy="525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909455" y="249383"/>
            <a:ext cx="6659418" cy="62778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Results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L</a:t>
            </a:r>
          </a:p>
          <a:p>
            <a:pPr algn="ctr"/>
            <a:r>
              <a:rPr lang="en-US" sz="2800" dirty="0" smtClean="0"/>
              <a:t>A</a:t>
            </a:r>
          </a:p>
          <a:p>
            <a:pPr algn="ctr"/>
            <a:r>
              <a:rPr lang="en-US" sz="2800" dirty="0" smtClean="0"/>
              <a:t>S</a:t>
            </a:r>
          </a:p>
          <a:p>
            <a:pPr algn="ctr"/>
            <a:r>
              <a:rPr lang="en-US" sz="2800" dirty="0" smtClean="0"/>
              <a:t>S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F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A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/>
              <a:t>N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528617" y="1564075"/>
            <a:ext cx="10381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We used SGD optimizer with learning rate 0.01 and decay factor 1e-6 and momentum 0.9.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No of epochs = 1000 and used early stopping to prevent overfitting.</a:t>
            </a:r>
            <a:endParaRPr lang="en-IN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455073"/>
              </p:ext>
            </p:extLst>
          </p:nvPr>
        </p:nvGraphicFramePr>
        <p:xfrm>
          <a:off x="2175164" y="2764404"/>
          <a:ext cx="8127999" cy="3840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67116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688700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0589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          Model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 Accuracy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Accuracy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560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        No-</a:t>
                      </a:r>
                      <a:r>
                        <a:rPr lang="en-US" dirty="0" err="1" smtClean="0"/>
                        <a:t>spp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55.50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41.50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139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1x1 </a:t>
                      </a:r>
                    </a:p>
                    <a:p>
                      <a:r>
                        <a:rPr lang="en-US" dirty="0" smtClean="0"/>
                        <a:t>           pool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48.55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43.15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84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1x1, 2x2</a:t>
                      </a:r>
                    </a:p>
                    <a:p>
                      <a:r>
                        <a:rPr lang="en-US" baseline="0" dirty="0" smtClean="0"/>
                        <a:t>           </a:t>
                      </a:r>
                      <a:r>
                        <a:rPr lang="en-US" dirty="0" smtClean="0"/>
                        <a:t>pool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55.48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42.51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443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   1x1,2x2,4x4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           pool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38.48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401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1x1,2x2,4x4,6x6</a:t>
                      </a:r>
                    </a:p>
                    <a:p>
                      <a:r>
                        <a:rPr lang="en-US" dirty="0" smtClean="0"/>
                        <a:t>           pool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75.13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37.00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855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52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770909" y="249382"/>
            <a:ext cx="6797964" cy="6927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Results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L</a:t>
            </a:r>
          </a:p>
          <a:p>
            <a:pPr algn="ctr"/>
            <a:r>
              <a:rPr lang="en-US" sz="2800" dirty="0" smtClean="0"/>
              <a:t>A</a:t>
            </a:r>
          </a:p>
          <a:p>
            <a:pPr algn="ctr"/>
            <a:r>
              <a:rPr lang="en-US" sz="2800" dirty="0" smtClean="0"/>
              <a:t>S</a:t>
            </a:r>
          </a:p>
          <a:p>
            <a:pPr algn="ctr"/>
            <a:r>
              <a:rPr lang="en-US" sz="2800" dirty="0" smtClean="0"/>
              <a:t>S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F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A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/>
              <a:t>N</a:t>
            </a:r>
            <a:endParaRPr lang="en-I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52" y="1018588"/>
            <a:ext cx="9959948" cy="2629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4001655"/>
            <a:ext cx="2459669" cy="2608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982" y="4003354"/>
            <a:ext cx="2468306" cy="26044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91669" y="4859206"/>
            <a:ext cx="253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Correct Classification</a:t>
            </a:r>
          </a:p>
          <a:p>
            <a:r>
              <a:rPr lang="en-US" dirty="0" smtClean="0"/>
              <a:t>of Boat as Boat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9931288" y="4859205"/>
            <a:ext cx="231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Incorrect Classification</a:t>
            </a:r>
          </a:p>
          <a:p>
            <a:r>
              <a:rPr lang="en-US" dirty="0" smtClean="0"/>
              <a:t>Of Dog as Airplane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767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1088</TotalTime>
  <Words>1127</Words>
  <Application>Microsoft Office PowerPoint</Application>
  <PresentationFormat>Widescreen</PresentationFormat>
  <Paragraphs>365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68</cp:revision>
  <dcterms:created xsi:type="dcterms:W3CDTF">2020-05-06T23:34:57Z</dcterms:created>
  <dcterms:modified xsi:type="dcterms:W3CDTF">2020-05-25T14:51:17Z</dcterms:modified>
</cp:coreProperties>
</file>